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</p:sldIdLst>
  <p:sldSz cx="18288000" cy="10287000"/>
  <p:notesSz cx="6858000" cy="9144000"/>
  <p:embeddedFontLst>
    <p:embeddedFont>
      <p:font typeface="Aileron Regular" charset="1" panose="00000500000000000000"/>
      <p:regular r:id="rId6"/>
    </p:embeddedFont>
    <p:embeddedFont>
      <p:font typeface="Aileron Regular Bold" charset="1" panose="00000800000000000000"/>
      <p:regular r:id="rId7"/>
    </p:embeddedFont>
    <p:embeddedFont>
      <p:font typeface="Aileron Regular Italics" charset="1" panose="00000500000000000000"/>
      <p:regular r:id="rId8"/>
    </p:embeddedFont>
    <p:embeddedFont>
      <p:font typeface="Aileron Regular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League Spartan" charset="1" panose="00000800000000000000"/>
      <p:regular r:id="rId14"/>
    </p:embeddedFont>
    <p:embeddedFont>
      <p:font typeface="Open Sauce Light" charset="1" panose="00000400000000000000"/>
      <p:regular r:id="rId15"/>
    </p:embeddedFont>
    <p:embeddedFont>
      <p:font typeface="Open Sauce Light Bold" charset="1" panose="00000600000000000000"/>
      <p:regular r:id="rId16"/>
    </p:embeddedFont>
    <p:embeddedFont>
      <p:font typeface="Open Sauce Light Italics" charset="1" panose="00000400000000000000"/>
      <p:regular r:id="rId17"/>
    </p:embeddedFont>
    <p:embeddedFont>
      <p:font typeface="Open Sauce Light Bold Italics" charset="1" panose="000006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28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svg>
</file>

<file path=ppt/media/image10.svg>
</file>

<file path=ppt/media/image11.svg>
</file>

<file path=ppt/media/image12.svg>
</file>

<file path=ppt/media/image13.svg>
</file>

<file path=ppt/media/image14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sv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svg" Type="http://schemas.openxmlformats.org/officeDocument/2006/relationships/image"/><Relationship Id="rId3" Target="../media/image1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sv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sv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sv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sv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sv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DF1A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5914228" y="-535583"/>
            <a:ext cx="1987149" cy="1728655"/>
            <a:chOff x="0" y="0"/>
            <a:chExt cx="2649532" cy="230487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344658" y="0"/>
              <a:ext cx="2304873" cy="2304873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2304873" cy="2304873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rot="0">
            <a:off x="-210413" y="-236873"/>
            <a:ext cx="9940597" cy="10760746"/>
          </a:xfrm>
          <a:prstGeom prst="rect">
            <a:avLst/>
          </a:prstGeom>
          <a:solidFill>
            <a:srgbClr val="5769F4"/>
          </a:solid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414252" y="619382"/>
            <a:ext cx="11062977" cy="9896335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8903658" y="474063"/>
            <a:ext cx="1653052" cy="1438018"/>
            <a:chOff x="0" y="0"/>
            <a:chExt cx="2204069" cy="1917358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286711" y="0"/>
              <a:ext cx="1917358" cy="1917358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1917358" cy="1917358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13254296" y="9258300"/>
            <a:ext cx="1987149" cy="1728655"/>
            <a:chOff x="0" y="0"/>
            <a:chExt cx="2649532" cy="2304873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344658" y="0"/>
              <a:ext cx="2304873" cy="2304873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2304873" cy="2304873"/>
            </a:xfrm>
            <a:prstGeom prst="rect">
              <a:avLst/>
            </a:prstGeom>
          </p:spPr>
        </p:pic>
      </p:grpSp>
      <p:grpSp>
        <p:nvGrpSpPr>
          <p:cNvPr name="Group 16" id="16"/>
          <p:cNvGrpSpPr/>
          <p:nvPr/>
        </p:nvGrpSpPr>
        <p:grpSpPr>
          <a:xfrm rot="0">
            <a:off x="11236441" y="3542067"/>
            <a:ext cx="6022859" cy="3202866"/>
            <a:chOff x="0" y="0"/>
            <a:chExt cx="8030478" cy="427048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0"/>
              <a:ext cx="8030478" cy="28023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364"/>
                </a:lnSpc>
              </a:pPr>
              <a:r>
                <a:rPr lang="en-US" sz="6970">
                  <a:solidFill>
                    <a:srgbClr val="000000"/>
                  </a:solidFill>
                  <a:latin typeface="League Spartan Bold"/>
                </a:rPr>
                <a:t>Walking the Walk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3097383"/>
              <a:ext cx="7191751" cy="11731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3"/>
                </a:lnSpc>
              </a:pPr>
              <a:r>
                <a:rPr lang="en-US" sz="2602" spc="26">
                  <a:solidFill>
                    <a:srgbClr val="000000"/>
                  </a:solidFill>
                  <a:latin typeface="Open Sauce Light"/>
                </a:rPr>
                <a:t>Turning Qualitative Text into Quantitative Results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6476258" y="1059033"/>
            <a:ext cx="12343171" cy="8168935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492718" y="3937341"/>
            <a:ext cx="4698877" cy="4698858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r="0" t="-22060" b="-11273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548757" y="2795882"/>
            <a:ext cx="7595243" cy="1381536"/>
            <a:chOff x="0" y="0"/>
            <a:chExt cx="10126991" cy="184204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0126991" cy="11085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600"/>
                </a:lnSpc>
              </a:pPr>
              <a:r>
                <a:rPr lang="en-US" sz="5500">
                  <a:solidFill>
                    <a:srgbClr val="000000"/>
                  </a:solidFill>
                  <a:latin typeface="League Spartan Bold"/>
                </a:rPr>
                <a:t>Contact Me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340687"/>
              <a:ext cx="10126991" cy="501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500" spc="25">
                  <a:solidFill>
                    <a:srgbClr val="000000"/>
                  </a:solidFill>
                  <a:latin typeface="Open Sauce Light"/>
                </a:rPr>
                <a:t>I'd </a:t>
              </a:r>
              <a:r>
                <a:rPr lang="en-US" sz="2500" spc="25">
                  <a:solidFill>
                    <a:srgbClr val="000000"/>
                  </a:solidFill>
                  <a:latin typeface="Open Sauce Light"/>
                </a:rPr>
                <a:t>love to connect.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6755944" y="9258300"/>
            <a:ext cx="77890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140">
                <a:solidFill>
                  <a:srgbClr val="000000"/>
                </a:solidFill>
                <a:latin typeface="League Spartan"/>
              </a:rPr>
              <a:t>12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548757" y="4957767"/>
            <a:ext cx="3797622" cy="632994"/>
            <a:chOff x="0" y="0"/>
            <a:chExt cx="5063496" cy="84399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5063496" cy="4044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en-US" sz="1800" spc="179">
                  <a:solidFill>
                    <a:srgbClr val="000000"/>
                  </a:solidFill>
                  <a:latin typeface="Open Sauce Light Bold"/>
                </a:rPr>
                <a:t>LINKEDIN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450800"/>
              <a:ext cx="5063496" cy="3931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79"/>
                </a:lnSpc>
              </a:pPr>
              <a:r>
                <a:rPr lang="en-US" sz="1599" spc="15">
                  <a:solidFill>
                    <a:srgbClr val="000000"/>
                  </a:solidFill>
                  <a:latin typeface="Open Sauce Light"/>
                </a:rPr>
                <a:t>https://www.linkedin.com/in/anjcray/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548757" y="6286770"/>
            <a:ext cx="3797622" cy="632994"/>
            <a:chOff x="0" y="0"/>
            <a:chExt cx="5063496" cy="843991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57150"/>
              <a:ext cx="5063496" cy="4044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en-US" sz="1800" spc="179">
                  <a:solidFill>
                    <a:srgbClr val="000000"/>
                  </a:solidFill>
                  <a:latin typeface="Open Sauce Light Bold"/>
                </a:rPr>
                <a:t>EMAIL ADDRESS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50800"/>
              <a:ext cx="5063496" cy="3931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79"/>
                </a:lnSpc>
              </a:pPr>
              <a:r>
                <a:rPr lang="en-US" sz="1599" spc="15">
                  <a:solidFill>
                    <a:srgbClr val="000000"/>
                  </a:solidFill>
                  <a:latin typeface="Open Sauce Light"/>
                </a:rPr>
                <a:t>dataonatangent@gmail.com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548757" y="7624412"/>
            <a:ext cx="3797622" cy="632994"/>
            <a:chOff x="0" y="0"/>
            <a:chExt cx="5063496" cy="843991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5063496" cy="4044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en-US" sz="1800" spc="179">
                  <a:solidFill>
                    <a:srgbClr val="000000"/>
                  </a:solidFill>
                  <a:latin typeface="Open Sauce Light Bold"/>
                </a:rPr>
                <a:t>GITHUB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450800"/>
              <a:ext cx="5063496" cy="3931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79"/>
                </a:lnSpc>
              </a:pPr>
              <a:r>
                <a:rPr lang="en-US" sz="1599" spc="15">
                  <a:solidFill>
                    <a:srgbClr val="000000"/>
                  </a:solidFill>
                  <a:latin typeface="Open Sauce Light"/>
                </a:rPr>
                <a:t>https://github.com/DataOnATangent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79868" y="-299131"/>
            <a:ext cx="10358361" cy="10885262"/>
            <a:chOff x="0" y="0"/>
            <a:chExt cx="2155036" cy="226465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155036" cy="2264657"/>
            </a:xfrm>
            <a:custGeom>
              <a:avLst/>
              <a:gdLst/>
              <a:ahLst/>
              <a:cxnLst/>
              <a:rect r="r" b="b" t="t" l="l"/>
              <a:pathLst>
                <a:path h="2264657" w="2155036">
                  <a:moveTo>
                    <a:pt x="0" y="0"/>
                  </a:moveTo>
                  <a:lnTo>
                    <a:pt x="2155036" y="0"/>
                  </a:lnTo>
                  <a:lnTo>
                    <a:pt x="2155036" y="2264657"/>
                  </a:lnTo>
                  <a:lnTo>
                    <a:pt x="0" y="2264657"/>
                  </a:lnTo>
                  <a:close/>
                </a:path>
              </a:pathLst>
            </a:custGeom>
            <a:solidFill>
              <a:srgbClr val="5769F4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706654" y="3352800"/>
            <a:ext cx="6533314" cy="5657850"/>
            <a:chOff x="0" y="0"/>
            <a:chExt cx="6350000" cy="5499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r="r" b="b" t="t" l="l"/>
              <a:pathLst>
                <a:path h="5499100" w="63500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lnTo>
                    <a:pt x="0" y="5499100"/>
                  </a:lnTo>
                  <a:close/>
                </a:path>
              </a:pathLst>
            </a:custGeom>
            <a:solidFill>
              <a:srgbClr val="6DF1A4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2167988"/>
            <a:ext cx="5889221" cy="3322125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22040" y="727040"/>
            <a:ext cx="5654218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80"/>
              </a:lnSpc>
            </a:pPr>
            <a:r>
              <a:rPr lang="en-US" sz="1400" spc="420">
                <a:solidFill>
                  <a:srgbClr val="FFFFFF"/>
                </a:solidFill>
                <a:latin typeface="Open Sauce Light"/>
              </a:rPr>
              <a:t>WALKING THE WALK: AN NLP PROJECT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58364" y="727040"/>
            <a:ext cx="427648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2021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755944" y="9258300"/>
            <a:ext cx="77890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140">
                <a:solidFill>
                  <a:srgbClr val="000000"/>
                </a:solidFill>
                <a:latin typeface="League Spartan"/>
              </a:rPr>
              <a:t>02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483691" y="3481648"/>
            <a:ext cx="8051156" cy="3322914"/>
            <a:chOff x="0" y="0"/>
            <a:chExt cx="10734875" cy="443055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57150"/>
              <a:ext cx="10734875" cy="4715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21"/>
                </a:lnSpc>
              </a:pPr>
              <a:r>
                <a:rPr lang="en-US" sz="2147" spc="214">
                  <a:solidFill>
                    <a:srgbClr val="000000"/>
                  </a:solidFill>
                  <a:latin typeface="Open Sauce Light Bold"/>
                </a:rPr>
                <a:t>OVERVIEW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593630"/>
              <a:ext cx="10734875" cy="3836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36"/>
                </a:lnSpc>
              </a:pPr>
              <a:r>
                <a:rPr lang="en-US" sz="1909" spc="19">
                  <a:solidFill>
                    <a:srgbClr val="000000"/>
                  </a:solidFill>
                  <a:latin typeface="Open Sauce Light"/>
                </a:rPr>
                <a:t>The process of finding a job is quite an undertaking with many factors to consider. Ratings from current and former employees can play a key role in whether or not a candidate chooses to apply. In this project, I attempt to close the gap using a translation of qualitative reviews into a quantitative metric that, when combined with machine learning can predict the review score currently available through sites like glassdoor. 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778089" y="5608641"/>
            <a:ext cx="2618516" cy="28575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2286491" y="5462619"/>
            <a:ext cx="292042" cy="29204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DF1A4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1648590" y="5476907"/>
            <a:ext cx="292042" cy="292042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DF1A4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6642826" y="5462619"/>
            <a:ext cx="292042" cy="292042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DF1A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811475" y="5472144"/>
            <a:ext cx="292042" cy="292042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DF1A4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22040" y="727040"/>
            <a:ext cx="5654218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WALKING THE WALK: AN NLP 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258364" y="727040"/>
            <a:ext cx="427648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2021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755944" y="9258300"/>
            <a:ext cx="77890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140">
                <a:solidFill>
                  <a:srgbClr val="000000"/>
                </a:solidFill>
                <a:latin typeface="League Spartan"/>
              </a:rPr>
              <a:t>03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47750" y="6472179"/>
            <a:ext cx="2769523" cy="1595651"/>
            <a:chOff x="0" y="0"/>
            <a:chExt cx="3692698" cy="2127535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47625"/>
              <a:ext cx="3692698" cy="3599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28"/>
                </a:lnSpc>
              </a:pPr>
              <a:r>
                <a:rPr lang="en-US" sz="1618" spc="161">
                  <a:solidFill>
                    <a:srgbClr val="000000"/>
                  </a:solidFill>
                  <a:latin typeface="Open Sauce Light Bold"/>
                </a:rPr>
                <a:t>DATA ACQUISITION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34484" y="456706"/>
              <a:ext cx="3623730" cy="1670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4"/>
                </a:lnSpc>
              </a:pPr>
              <a:r>
                <a:rPr lang="en-US" sz="1439" spc="14">
                  <a:solidFill>
                    <a:srgbClr val="000000"/>
                  </a:solidFill>
                  <a:latin typeface="Open Sauce Light"/>
                </a:rPr>
                <a:t>Web scraped 14k+ reviews from 150 companies of various industries and ratings from the Glassdoor site.</a:t>
              </a:r>
            </a:p>
            <a:p>
              <a:pPr algn="ctr">
                <a:lnSpc>
                  <a:spcPts val="2014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409850" y="6472179"/>
            <a:ext cx="2769523" cy="1595651"/>
            <a:chOff x="0" y="0"/>
            <a:chExt cx="3692698" cy="2127535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47625"/>
              <a:ext cx="3692698" cy="3599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28"/>
                </a:lnSpc>
              </a:pPr>
              <a:r>
                <a:rPr lang="en-US" sz="1618" spc="161">
                  <a:solidFill>
                    <a:srgbClr val="000000"/>
                  </a:solidFill>
                  <a:latin typeface="Open Sauce Light Bold"/>
                </a:rPr>
                <a:t>PROCESSING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34484" y="456706"/>
              <a:ext cx="3623730" cy="1670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4"/>
                </a:lnSpc>
              </a:pPr>
              <a:r>
                <a:rPr lang="en-US" sz="1439" spc="14">
                  <a:solidFill>
                    <a:srgbClr val="000000"/>
                  </a:solidFill>
                  <a:latin typeface="Open Sauce Light"/>
                </a:rPr>
                <a:t>Prepare the text for modeling through NLP. This involves steps like removing stop words, removing punctuation, stemming, and vectorizing.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404086" y="6472179"/>
            <a:ext cx="2769523" cy="1088354"/>
            <a:chOff x="0" y="0"/>
            <a:chExt cx="3692698" cy="1451139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47625"/>
              <a:ext cx="3692698" cy="3599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28"/>
                </a:lnSpc>
              </a:pPr>
              <a:r>
                <a:rPr lang="en-US" sz="1618" spc="161">
                  <a:solidFill>
                    <a:srgbClr val="000000"/>
                  </a:solidFill>
                  <a:latin typeface="Open Sauce Light Bold"/>
                </a:rPr>
                <a:t>EDA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34484" y="456706"/>
              <a:ext cx="3623730" cy="99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4"/>
                </a:lnSpc>
              </a:pPr>
              <a:r>
                <a:rPr lang="en-US" sz="1439" spc="14">
                  <a:solidFill>
                    <a:srgbClr val="000000"/>
                  </a:solidFill>
                  <a:latin typeface="Open Sauce Light"/>
                </a:rPr>
                <a:t>During this step non-text and text features was cleaned, recategorized, and visualized.. 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718756" y="6472179"/>
            <a:ext cx="2769523" cy="1088354"/>
            <a:chOff x="0" y="0"/>
            <a:chExt cx="3692698" cy="1451139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-47625"/>
              <a:ext cx="3692698" cy="3599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28"/>
                </a:lnSpc>
              </a:pPr>
              <a:r>
                <a:rPr lang="en-US" sz="1618" spc="161">
                  <a:solidFill>
                    <a:srgbClr val="000000"/>
                  </a:solidFill>
                  <a:latin typeface="Open Sauce Light Bold"/>
                </a:rPr>
                <a:t>MODEL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34484" y="456706"/>
              <a:ext cx="3623730" cy="994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4"/>
                </a:lnSpc>
              </a:pPr>
              <a:r>
                <a:rPr lang="en-US" sz="1439" spc="14">
                  <a:solidFill>
                    <a:srgbClr val="000000"/>
                  </a:solidFill>
                  <a:latin typeface="Open Sauce Light"/>
                </a:rPr>
                <a:t>Laslty, I tested several models in order to find the best fit for my data. 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4621679" y="2649406"/>
            <a:ext cx="8744373" cy="1375094"/>
            <a:chOff x="0" y="0"/>
            <a:chExt cx="11659164" cy="1833459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0"/>
              <a:ext cx="11659164" cy="11085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00"/>
                </a:lnSpc>
              </a:pPr>
              <a:r>
                <a:rPr lang="en-US" sz="5500">
                  <a:solidFill>
                    <a:srgbClr val="000000"/>
                  </a:solidFill>
                  <a:latin typeface="League Spartan Bold"/>
                </a:rPr>
                <a:t>Summary of Approach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1332098"/>
              <a:ext cx="11515580" cy="501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2500" spc="25">
                  <a:solidFill>
                    <a:srgbClr val="000000"/>
                  </a:solidFill>
                  <a:latin typeface="Open Sauce Light"/>
                </a:rPr>
                <a:t>The 4</a:t>
              </a:r>
              <a:r>
                <a:rPr lang="en-US" sz="2500" spc="25">
                  <a:solidFill>
                    <a:srgbClr val="000000"/>
                  </a:solidFill>
                  <a:latin typeface="Open Sauce Light"/>
                </a:rPr>
                <a:t> Phases</a:t>
              </a:r>
            </a:p>
          </p:txBody>
        </p:sp>
      </p:grpSp>
      <p:sp>
        <p:nvSpPr>
          <p:cNvPr name="AutoShape 29" id="29"/>
          <p:cNvSpPr/>
          <p:nvPr/>
        </p:nvSpPr>
        <p:spPr>
          <a:xfrm rot="0">
            <a:off x="8015589" y="5589591"/>
            <a:ext cx="2618516" cy="28575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30" id="30"/>
          <p:cNvSpPr/>
          <p:nvPr/>
        </p:nvSpPr>
        <p:spPr>
          <a:xfrm rot="0">
            <a:off x="3084481" y="5589591"/>
            <a:ext cx="2618516" cy="28575"/>
          </a:xfrm>
          <a:prstGeom prst="rect">
            <a:avLst/>
          </a:prstGeom>
          <a:solidFill>
            <a:srgbClr val="000000"/>
          </a:solid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456365" y="1446946"/>
            <a:ext cx="9733715" cy="9078902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8518783" y="-359414"/>
            <a:ext cx="9769217" cy="10885262"/>
            <a:chOff x="0" y="0"/>
            <a:chExt cx="2032466" cy="2264657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2032466" cy="2264657"/>
            </a:xfrm>
            <a:custGeom>
              <a:avLst/>
              <a:gdLst/>
              <a:ahLst/>
              <a:cxnLst/>
              <a:rect r="r" b="b" t="t" l="l"/>
              <a:pathLst>
                <a:path h="2264657" w="2032466">
                  <a:moveTo>
                    <a:pt x="0" y="0"/>
                  </a:moveTo>
                  <a:lnTo>
                    <a:pt x="2032466" y="0"/>
                  </a:lnTo>
                  <a:lnTo>
                    <a:pt x="2032466" y="2264657"/>
                  </a:lnTo>
                  <a:lnTo>
                    <a:pt x="0" y="2264657"/>
                  </a:lnTo>
                  <a:close/>
                </a:path>
              </a:pathLst>
            </a:custGeom>
            <a:solidFill>
              <a:srgbClr val="5769F4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37358" t="6875" r="35705" b="13748"/>
          <a:stretch>
            <a:fillRect/>
          </a:stretch>
        </p:blipFill>
        <p:spPr>
          <a:xfrm flipH="false" flipV="false" rot="0">
            <a:off x="10430843" y="2799536"/>
            <a:ext cx="6210677" cy="609681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9537517" y="1580296"/>
            <a:ext cx="7997330" cy="831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5500">
                <a:solidFill>
                  <a:srgbClr val="FFFFFF"/>
                </a:solidFill>
                <a:latin typeface="League Spartan Bold"/>
              </a:rPr>
              <a:t>Looking At the Target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2040" y="727040"/>
            <a:ext cx="5654218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WALKING THE WALK: AN NLP PROJECT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58364" y="727040"/>
            <a:ext cx="427648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420">
                <a:solidFill>
                  <a:srgbClr val="FFFFFF"/>
                </a:solidFill>
                <a:latin typeface="Open Sauce Light"/>
              </a:rPr>
              <a:t>2021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755944" y="9258300"/>
            <a:ext cx="77890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140">
                <a:solidFill>
                  <a:srgbClr val="FFFFFF"/>
                </a:solidFill>
                <a:latin typeface="League Spartan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10749" y="2841054"/>
            <a:ext cx="1987149" cy="1728655"/>
            <a:chOff x="0" y="0"/>
            <a:chExt cx="2649532" cy="230487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344658" y="0"/>
              <a:ext cx="2304873" cy="2304873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6DF1A4"/>
              </a:solidFill>
            </p:spPr>
          </p:sp>
        </p:grp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2304873" cy="2304873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3116117" y="9364056"/>
            <a:ext cx="1987149" cy="1728655"/>
            <a:chOff x="0" y="0"/>
            <a:chExt cx="2649532" cy="2304873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344658" y="0"/>
              <a:ext cx="2304873" cy="2304873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769F4"/>
              </a:solidFill>
            </p:spPr>
          </p:sp>
        </p:grpSp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2304873" cy="2304873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1266345">
            <a:off x="-737435" y="7409175"/>
            <a:ext cx="1840520" cy="1570422"/>
            <a:chOff x="0" y="0"/>
            <a:chExt cx="2454027" cy="2093897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360130" y="0"/>
              <a:ext cx="2093897" cy="2093897"/>
              <a:chOff x="0" y="0"/>
              <a:chExt cx="1913890" cy="191389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5769F4"/>
              </a:solidFill>
            </p:spPr>
          </p:sp>
        </p:grpSp>
        <p:grpSp>
          <p:nvGrpSpPr>
            <p:cNvPr name="Group 13" id="13"/>
            <p:cNvGrpSpPr/>
            <p:nvPr/>
          </p:nvGrpSpPr>
          <p:grpSpPr>
            <a:xfrm rot="0">
              <a:off x="0" y="0"/>
              <a:ext cx="2075190" cy="2093897"/>
              <a:chOff x="0" y="0"/>
              <a:chExt cx="24400589" cy="24620543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0"/>
                <a:ext cx="24400590" cy="24620542"/>
              </a:xfrm>
              <a:custGeom>
                <a:avLst/>
                <a:gdLst/>
                <a:ahLst/>
                <a:cxnLst/>
                <a:rect r="r" b="b" t="t" l="l"/>
                <a:pathLst>
                  <a:path h="24620542" w="24400590">
                    <a:moveTo>
                      <a:pt x="24174529" y="0"/>
                    </a:moveTo>
                    <a:lnTo>
                      <a:pt x="0" y="0"/>
                    </a:lnTo>
                    <a:lnTo>
                      <a:pt x="0" y="24620542"/>
                    </a:lnTo>
                    <a:lnTo>
                      <a:pt x="24400590" y="24620542"/>
                    </a:lnTo>
                    <a:lnTo>
                      <a:pt x="24400590" y="0"/>
                    </a:lnTo>
                    <a:lnTo>
                      <a:pt x="24174529" y="0"/>
                    </a:lnTo>
                    <a:close/>
                    <a:moveTo>
                      <a:pt x="24174529" y="24394483"/>
                    </a:moveTo>
                    <a:lnTo>
                      <a:pt x="228600" y="24394483"/>
                    </a:lnTo>
                    <a:lnTo>
                      <a:pt x="228600" y="228600"/>
                    </a:lnTo>
                    <a:lnTo>
                      <a:pt x="24174529" y="228600"/>
                    </a:lnTo>
                    <a:lnTo>
                      <a:pt x="24174529" y="24394483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name="Group 15" id="15"/>
          <p:cNvGrpSpPr/>
          <p:nvPr/>
        </p:nvGrpSpPr>
        <p:grpSpPr>
          <a:xfrm rot="0">
            <a:off x="16755944" y="3155273"/>
            <a:ext cx="2331236" cy="2200299"/>
            <a:chOff x="0" y="0"/>
            <a:chExt cx="3108315" cy="2933731"/>
          </a:xfrm>
        </p:grpSpPr>
        <p:grpSp>
          <p:nvGrpSpPr>
            <p:cNvPr name="Group 16" id="16"/>
            <p:cNvGrpSpPr/>
            <p:nvPr/>
          </p:nvGrpSpPr>
          <p:grpSpPr>
            <a:xfrm rot="-1497179">
              <a:off x="670466" y="343953"/>
              <a:ext cx="2093897" cy="2093897"/>
              <a:chOff x="0" y="0"/>
              <a:chExt cx="1913890" cy="1913890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6DF1A4"/>
              </a:solidFill>
            </p:spPr>
          </p:sp>
        </p:grpSp>
        <p:grpSp>
          <p:nvGrpSpPr>
            <p:cNvPr name="Group 18" id="18"/>
            <p:cNvGrpSpPr/>
            <p:nvPr/>
          </p:nvGrpSpPr>
          <p:grpSpPr>
            <a:xfrm rot="-1497179">
              <a:off x="344826" y="499828"/>
              <a:ext cx="2075190" cy="2093897"/>
              <a:chOff x="0" y="0"/>
              <a:chExt cx="24400589" cy="24620543"/>
            </a:xfrm>
          </p:grpSpPr>
          <p:sp>
            <p:nvSpPr>
              <p:cNvPr name="Freeform 19" id="19"/>
              <p:cNvSpPr/>
              <p:nvPr/>
            </p:nvSpPr>
            <p:spPr>
              <a:xfrm>
                <a:off x="0" y="0"/>
                <a:ext cx="24400590" cy="24620542"/>
              </a:xfrm>
              <a:custGeom>
                <a:avLst/>
                <a:gdLst/>
                <a:ahLst/>
                <a:cxnLst/>
                <a:rect r="r" b="b" t="t" l="l"/>
                <a:pathLst>
                  <a:path h="24620542" w="24400590">
                    <a:moveTo>
                      <a:pt x="24174529" y="0"/>
                    </a:moveTo>
                    <a:lnTo>
                      <a:pt x="0" y="0"/>
                    </a:lnTo>
                    <a:lnTo>
                      <a:pt x="0" y="24620542"/>
                    </a:lnTo>
                    <a:lnTo>
                      <a:pt x="24400590" y="24620542"/>
                    </a:lnTo>
                    <a:lnTo>
                      <a:pt x="24400590" y="0"/>
                    </a:lnTo>
                    <a:lnTo>
                      <a:pt x="24174529" y="0"/>
                    </a:lnTo>
                    <a:close/>
                    <a:moveTo>
                      <a:pt x="24174529" y="24394483"/>
                    </a:moveTo>
                    <a:lnTo>
                      <a:pt x="228600" y="24394483"/>
                    </a:lnTo>
                    <a:lnTo>
                      <a:pt x="228600" y="228600"/>
                    </a:lnTo>
                    <a:lnTo>
                      <a:pt x="24174529" y="228600"/>
                    </a:lnTo>
                    <a:lnTo>
                      <a:pt x="24174529" y="24394483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pic>
        <p:nvPicPr>
          <p:cNvPr name="Picture 20" id="20"/>
          <p:cNvPicPr>
            <a:picLocks noChangeAspect="true"/>
          </p:cNvPicPr>
          <p:nvPr/>
        </p:nvPicPr>
        <p:blipFill>
          <a:blip r:embed="rId3"/>
          <a:srcRect l="14118" t="0" r="14538" b="0"/>
          <a:stretch>
            <a:fillRect/>
          </a:stretch>
        </p:blipFill>
        <p:spPr>
          <a:xfrm flipH="false" flipV="false" rot="0">
            <a:off x="2558786" y="1656873"/>
            <a:ext cx="13669092" cy="6386548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822040" y="727040"/>
            <a:ext cx="5654218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WALKING THE WALK: AN NLP PROJECT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258364" y="727040"/>
            <a:ext cx="427648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2020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6755944" y="9258300"/>
            <a:ext cx="77890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140">
                <a:solidFill>
                  <a:srgbClr val="000000"/>
                </a:solidFill>
                <a:latin typeface="League Spartan"/>
              </a:rPr>
              <a:t>13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632451" y="8758980"/>
            <a:ext cx="7023097" cy="752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4"/>
              </a:lnSpc>
            </a:pPr>
            <a:r>
              <a:rPr lang="en-US" sz="1439" spc="14">
                <a:solidFill>
                  <a:srgbClr val="000000"/>
                </a:solidFill>
                <a:latin typeface="Open Sauce Light"/>
              </a:rPr>
              <a:t>We can see that 'helpfu' is the most popular word throughout all the reviews. We can surmised that reviewers had a lot to say about what they did and did not find helpful at the places of work.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119300" y="2203182"/>
            <a:ext cx="6292179" cy="622353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-1927864" y="1787005"/>
            <a:ext cx="6429041" cy="864541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333246" y="4011323"/>
            <a:ext cx="9323273" cy="508542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22040" y="727040"/>
            <a:ext cx="5654218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WALKING THE WALK: AN NLP PROJECT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258364" y="727040"/>
            <a:ext cx="427648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2020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55944" y="9258300"/>
            <a:ext cx="77890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140">
                <a:solidFill>
                  <a:srgbClr val="000000"/>
                </a:solidFill>
                <a:latin typeface="League Spartan"/>
              </a:rPr>
              <a:t>08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4771813" y="1787005"/>
            <a:ext cx="8744373" cy="1940574"/>
            <a:chOff x="0" y="0"/>
            <a:chExt cx="11659164" cy="2587431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600144"/>
              <a:ext cx="11659164" cy="9872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sz="1800" spc="18">
                  <a:solidFill>
                    <a:srgbClr val="000000"/>
                  </a:solidFill>
                  <a:latin typeface="Open Sauce Light"/>
                </a:rPr>
                <a:t>Another interesting find was that the lower rating the larger the average word count. The worse the experience the more there was to say about it. 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0"/>
              <a:ext cx="11659164" cy="11085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00"/>
                </a:lnSpc>
              </a:pPr>
              <a:r>
                <a:rPr lang="en-US" sz="5500">
                  <a:solidFill>
                    <a:srgbClr val="000000"/>
                  </a:solidFill>
                  <a:latin typeface="League Spartan Bold"/>
                </a:rPr>
                <a:t>The Worse The Rating...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130331" y="4863268"/>
            <a:ext cx="1037635" cy="902657"/>
            <a:chOff x="0" y="0"/>
            <a:chExt cx="1383514" cy="120354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179971" y="0"/>
              <a:ext cx="1203543" cy="1203543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6DF1A4"/>
              </a:solidFill>
            </p:spPr>
          </p:sp>
        </p:grp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1203543" cy="1203543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4116041" y="4863268"/>
            <a:ext cx="1181373" cy="902657"/>
            <a:chOff x="0" y="0"/>
            <a:chExt cx="1575164" cy="1203543"/>
          </a:xfrm>
        </p:grpSpPr>
        <p:grpSp>
          <p:nvGrpSpPr>
            <p:cNvPr name="Group 7" id="7"/>
            <p:cNvGrpSpPr>
              <a:grpSpLocks noChangeAspect="true"/>
            </p:cNvGrpSpPr>
            <p:nvPr/>
          </p:nvGrpSpPr>
          <p:grpSpPr>
            <a:xfrm rot="0">
              <a:off x="185392" y="0"/>
              <a:ext cx="1389772" cy="1203543"/>
              <a:chOff x="0" y="0"/>
              <a:chExt cx="6350000" cy="54991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r="r" b="b" t="t" l="l"/>
                <a:pathLst>
                  <a:path h="5499100" w="63500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6DF1A4"/>
              </a:solidFill>
            </p:spPr>
          </p:sp>
        </p:grpSp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1386570" cy="1203543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4621679" y="2059215"/>
            <a:ext cx="8744373" cy="831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>
                <a:solidFill>
                  <a:srgbClr val="000000"/>
                </a:solidFill>
                <a:latin typeface="League Spartan Bold"/>
              </a:rPr>
              <a:t>Model Tests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599933" y="6142586"/>
            <a:ext cx="4098433" cy="1063785"/>
            <a:chOff x="0" y="0"/>
            <a:chExt cx="5464577" cy="1418381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57150"/>
              <a:ext cx="5464577" cy="4044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1800" spc="179">
                  <a:solidFill>
                    <a:srgbClr val="000000"/>
                  </a:solidFill>
                  <a:latin typeface="Open Sauce Light Bold"/>
                </a:rPr>
                <a:t>KNN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555163"/>
              <a:ext cx="5464577" cy="863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1599" spc="15">
                  <a:solidFill>
                    <a:srgbClr val="000000"/>
                  </a:solidFill>
                  <a:latin typeface="Open Sauce Light"/>
                </a:rPr>
                <a:t>The KNN Model was the worst performer resulting in an only 45% accuracy.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094784" y="6142586"/>
            <a:ext cx="4098433" cy="1063785"/>
            <a:chOff x="0" y="0"/>
            <a:chExt cx="5464577" cy="1418381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57150"/>
              <a:ext cx="5464577" cy="4044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1800" spc="180">
                  <a:solidFill>
                    <a:srgbClr val="000000"/>
                  </a:solidFill>
                  <a:latin typeface="Open Sauce Light Bold"/>
                </a:rPr>
                <a:t>RANDOM FOREST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55163"/>
              <a:ext cx="5464577" cy="863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1599" spc="15">
                  <a:solidFill>
                    <a:srgbClr val="000000"/>
                  </a:solidFill>
                  <a:latin typeface="Open Sauce Light"/>
                </a:rPr>
                <a:t>Random forest performed very near my best performer with 58% accuracy.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657512" y="6142586"/>
            <a:ext cx="4098433" cy="1063785"/>
            <a:chOff x="0" y="0"/>
            <a:chExt cx="5464577" cy="1418381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57150"/>
              <a:ext cx="5464577" cy="4044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1800" spc="179">
                  <a:solidFill>
                    <a:srgbClr val="000000"/>
                  </a:solidFill>
                  <a:latin typeface="Open Sauce Light Bold"/>
                </a:rPr>
                <a:t>LIGHTGBM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555163"/>
              <a:ext cx="5464577" cy="863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1599" spc="15">
                  <a:solidFill>
                    <a:srgbClr val="000000"/>
                  </a:solidFill>
                  <a:latin typeface="Open Sauce Light"/>
                </a:rPr>
                <a:t> Light Gradient Boosted Machin</a:t>
              </a:r>
              <a:r>
                <a:rPr lang="en-US" sz="1599" spc="15">
                  <a:solidFill>
                    <a:srgbClr val="000000"/>
                  </a:solidFill>
                  <a:latin typeface="Open Sauce Light"/>
                </a:rPr>
                <a:t>e also resulted in a 58% accuracy.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822040" y="727040"/>
            <a:ext cx="5654218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WALKING THE WALK: AN NLP PROJECT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258364" y="727040"/>
            <a:ext cx="427648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2021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6755944" y="9258300"/>
            <a:ext cx="77890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140">
                <a:solidFill>
                  <a:srgbClr val="000000"/>
                </a:solidFill>
                <a:latin typeface="League Spartan"/>
              </a:rPr>
              <a:t>09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8615047" y="4863268"/>
            <a:ext cx="1057905" cy="902657"/>
            <a:chOff x="0" y="0"/>
            <a:chExt cx="1410540" cy="1203543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206998" y="0"/>
              <a:ext cx="1203543" cy="1203543"/>
              <a:chOff x="0" y="0"/>
              <a:chExt cx="1913890" cy="1913890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5769F4"/>
              </a:solidFill>
            </p:spPr>
          </p:sp>
        </p:grpSp>
        <p:grpSp>
          <p:nvGrpSpPr>
            <p:cNvPr name="Group 26" id="26"/>
            <p:cNvGrpSpPr/>
            <p:nvPr/>
          </p:nvGrpSpPr>
          <p:grpSpPr>
            <a:xfrm rot="0">
              <a:off x="0" y="0"/>
              <a:ext cx="1192790" cy="1203543"/>
              <a:chOff x="0" y="0"/>
              <a:chExt cx="24400589" cy="24620543"/>
            </a:xfrm>
          </p:grpSpPr>
          <p:sp>
            <p:nvSpPr>
              <p:cNvPr name="Freeform 27" id="27"/>
              <p:cNvSpPr/>
              <p:nvPr/>
            </p:nvSpPr>
            <p:spPr>
              <a:xfrm>
                <a:off x="0" y="0"/>
                <a:ext cx="24400590" cy="24620542"/>
              </a:xfrm>
              <a:custGeom>
                <a:avLst/>
                <a:gdLst/>
                <a:ahLst/>
                <a:cxnLst/>
                <a:rect r="r" b="b" t="t" l="l"/>
                <a:pathLst>
                  <a:path h="24620542" w="24400590">
                    <a:moveTo>
                      <a:pt x="24174529" y="0"/>
                    </a:moveTo>
                    <a:lnTo>
                      <a:pt x="0" y="0"/>
                    </a:lnTo>
                    <a:lnTo>
                      <a:pt x="0" y="24620542"/>
                    </a:lnTo>
                    <a:lnTo>
                      <a:pt x="24400590" y="24620542"/>
                    </a:lnTo>
                    <a:lnTo>
                      <a:pt x="24400590" y="0"/>
                    </a:lnTo>
                    <a:lnTo>
                      <a:pt x="24174529" y="0"/>
                    </a:lnTo>
                    <a:close/>
                    <a:moveTo>
                      <a:pt x="24174529" y="24394483"/>
                    </a:moveTo>
                    <a:lnTo>
                      <a:pt x="228600" y="24394483"/>
                    </a:lnTo>
                    <a:lnTo>
                      <a:pt x="228600" y="228600"/>
                    </a:lnTo>
                    <a:lnTo>
                      <a:pt x="24174529" y="228600"/>
                    </a:lnTo>
                    <a:lnTo>
                      <a:pt x="24174529" y="24394483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6126" y="4705903"/>
            <a:ext cx="7586859" cy="425239"/>
            <a:chOff x="0" y="0"/>
            <a:chExt cx="2727312" cy="15286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727312" cy="152864"/>
            </a:xfrm>
            <a:custGeom>
              <a:avLst/>
              <a:gdLst/>
              <a:ahLst/>
              <a:cxnLst/>
              <a:rect r="r" b="b" t="t" l="l"/>
              <a:pathLst>
                <a:path h="152864" w="2727312">
                  <a:moveTo>
                    <a:pt x="0" y="0"/>
                  </a:moveTo>
                  <a:lnTo>
                    <a:pt x="2727312" y="0"/>
                  </a:lnTo>
                  <a:lnTo>
                    <a:pt x="2727312" y="152864"/>
                  </a:lnTo>
                  <a:lnTo>
                    <a:pt x="0" y="152864"/>
                  </a:lnTo>
                  <a:close/>
                </a:path>
              </a:pathLst>
            </a:custGeom>
            <a:solidFill>
              <a:srgbClr val="6DF1A4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126614" y="557431"/>
            <a:ext cx="6263500" cy="9786719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5241341" y="5841013"/>
            <a:ext cx="736430" cy="736430"/>
            <a:chOff x="0" y="0"/>
            <a:chExt cx="981906" cy="981906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981906" cy="981906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5400000">
              <a:off x="158410" y="166272"/>
              <a:ext cx="665087" cy="665087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822040" y="727040"/>
            <a:ext cx="5654218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WALKING THE WALK: AN NLP PROJECT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58364" y="727040"/>
            <a:ext cx="427648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2021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755944" y="9258300"/>
            <a:ext cx="77890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140">
                <a:solidFill>
                  <a:srgbClr val="000000"/>
                </a:solidFill>
                <a:latin typeface="League Spartan"/>
              </a:rPr>
              <a:t>10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47967" y="4290188"/>
            <a:ext cx="8123178" cy="831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>
                <a:solidFill>
                  <a:srgbClr val="000000"/>
                </a:solidFill>
                <a:latin typeface="League Spartan Bold"/>
              </a:rPr>
              <a:t>XGBOOST MODEL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1398677" y="3225307"/>
            <a:ext cx="3719373" cy="1788465"/>
            <a:chOff x="0" y="0"/>
            <a:chExt cx="4959164" cy="238462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2040034"/>
              <a:ext cx="4959164" cy="3445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28"/>
                </a:lnSpc>
              </a:pPr>
              <a:r>
                <a:rPr lang="en-US" sz="1485" spc="148">
                  <a:solidFill>
                    <a:srgbClr val="000000"/>
                  </a:solidFill>
                  <a:latin typeface="Open Sauce Light"/>
                </a:rPr>
                <a:t>ACCURACY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19050"/>
              <a:ext cx="4959164" cy="20400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000"/>
                </a:lnSpc>
              </a:pPr>
              <a:r>
                <a:rPr lang="en-US" sz="10000">
                  <a:solidFill>
                    <a:srgbClr val="000000"/>
                  </a:solidFill>
                  <a:latin typeface="Aileron Regular Bold"/>
                </a:rPr>
                <a:t>59%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6DF1A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7175519" y="5137638"/>
            <a:ext cx="3536171" cy="11724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822040" y="727040"/>
            <a:ext cx="5654218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WALKING THE WALK: AN NLP 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258364" y="727040"/>
            <a:ext cx="4276483" cy="21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420">
                <a:solidFill>
                  <a:srgbClr val="000000"/>
                </a:solidFill>
                <a:latin typeface="Open Sauce Light"/>
              </a:rPr>
              <a:t>2021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55944" y="9046788"/>
            <a:ext cx="778903" cy="423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</a:pPr>
            <a:r>
              <a:rPr lang="en-US" sz="1400" spc="140">
                <a:solidFill>
                  <a:srgbClr val="000000"/>
                </a:solidFill>
                <a:latin typeface="League Spartan"/>
              </a:rPr>
              <a:t>11</a:t>
            </a:r>
          </a:p>
          <a:p>
            <a:pPr algn="r">
              <a:lnSpc>
                <a:spcPts val="1680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3649149" y="3375415"/>
            <a:ext cx="4132371" cy="734158"/>
            <a:chOff x="0" y="0"/>
            <a:chExt cx="5509828" cy="978877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5509828" cy="978877"/>
              <a:chOff x="0" y="0"/>
              <a:chExt cx="1397864" cy="248345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1397864" cy="248345"/>
              </a:xfrm>
              <a:custGeom>
                <a:avLst/>
                <a:gdLst/>
                <a:ahLst/>
                <a:cxnLst/>
                <a:rect r="r" b="b" t="t" l="l"/>
                <a:pathLst>
                  <a:path h="248345" w="1397864">
                    <a:moveTo>
                      <a:pt x="0" y="0"/>
                    </a:moveTo>
                    <a:lnTo>
                      <a:pt x="1397864" y="0"/>
                    </a:lnTo>
                    <a:lnTo>
                      <a:pt x="1397864" y="248345"/>
                    </a:lnTo>
                    <a:lnTo>
                      <a:pt x="0" y="248345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66490" y="235213"/>
              <a:ext cx="5376847" cy="501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2500" spc="25">
                  <a:solidFill>
                    <a:srgbClr val="FFFFFF"/>
                  </a:solidFill>
                  <a:latin typeface="Open Sauce Light"/>
                </a:rPr>
                <a:t>Conclusion 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649149" y="4412309"/>
            <a:ext cx="4132371" cy="2364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1800" spc="18">
                <a:solidFill>
                  <a:srgbClr val="000000"/>
                </a:solidFill>
                <a:latin typeface="Open Sauce Light"/>
              </a:rPr>
              <a:t>This indicates that machine learning could be a better way to score company reviews and this the overall company rating versus relying on a self reported score</a:t>
            </a:r>
            <a:r>
              <a:rPr lang="en-US" sz="1800" spc="18">
                <a:solidFill>
                  <a:srgbClr val="000000"/>
                </a:solidFill>
                <a:latin typeface="Open Sauce Light"/>
              </a:rPr>
              <a:t>.</a:t>
            </a:r>
          </a:p>
          <a:p>
            <a:pPr algn="ctr">
              <a:lnSpc>
                <a:spcPts val="3240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10030279" y="3375415"/>
            <a:ext cx="4132371" cy="757659"/>
            <a:chOff x="0" y="0"/>
            <a:chExt cx="5509828" cy="1010212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5509828" cy="1010212"/>
              <a:chOff x="0" y="0"/>
              <a:chExt cx="1397864" cy="256295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1397864" cy="256294"/>
              </a:xfrm>
              <a:custGeom>
                <a:avLst/>
                <a:gdLst/>
                <a:ahLst/>
                <a:cxnLst/>
                <a:rect r="r" b="b" t="t" l="l"/>
                <a:pathLst>
                  <a:path h="256294" w="1397864">
                    <a:moveTo>
                      <a:pt x="0" y="0"/>
                    </a:moveTo>
                    <a:lnTo>
                      <a:pt x="1397864" y="0"/>
                    </a:lnTo>
                    <a:lnTo>
                      <a:pt x="1397864" y="256294"/>
                    </a:lnTo>
                    <a:lnTo>
                      <a:pt x="0" y="25629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0" y="235213"/>
              <a:ext cx="5338853" cy="501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2500" spc="25">
                  <a:solidFill>
                    <a:srgbClr val="FFFFFF"/>
                  </a:solidFill>
                  <a:latin typeface="Open Sauce Light"/>
                </a:rPr>
                <a:t>Next Step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063370" y="4412309"/>
            <a:ext cx="4132371" cy="156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1800" spc="18">
                <a:solidFill>
                  <a:srgbClr val="000000"/>
                </a:solidFill>
                <a:latin typeface="Open Sauce Light"/>
              </a:rPr>
              <a:t>For my next steps I will try to improve on my two best models using grid search to see if I can improve accuracy scores.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DAEZuUj2uYA</dc:identifier>
  <dcterms:modified xsi:type="dcterms:W3CDTF">2011-08-01T06:04:30Z</dcterms:modified>
  <cp:revision>1</cp:revision>
  <dc:title>Glassdoor NLP Presentation</dc:title>
</cp:coreProperties>
</file>

<file path=docProps/thumbnail.jpeg>
</file>